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403" r:id="rId20"/>
    <p:sldId id="404" r:id="rId21"/>
    <p:sldId id="405" r:id="rId22"/>
    <p:sldId id="406" r:id="rId23"/>
    <p:sldId id="407" r:id="rId24"/>
    <p:sldId id="408" r:id="rId25"/>
    <p:sldId id="274" r:id="rId26"/>
    <p:sldId id="409" r:id="rId27"/>
    <p:sldId id="410" r:id="rId28"/>
    <p:sldId id="411" r:id="rId29"/>
    <p:sldId id="381" r:id="rId30"/>
    <p:sldId id="382" r:id="rId31"/>
    <p:sldId id="394" r:id="rId32"/>
    <p:sldId id="396" r:id="rId33"/>
    <p:sldId id="412" r:id="rId34"/>
    <p:sldId id="413" r:id="rId35"/>
    <p:sldId id="383" r:id="rId36"/>
    <p:sldId id="384" r:id="rId37"/>
    <p:sldId id="385" r:id="rId38"/>
    <p:sldId id="386" r:id="rId39"/>
    <p:sldId id="397" r:id="rId40"/>
    <p:sldId id="398" r:id="rId41"/>
    <p:sldId id="399" r:id="rId42"/>
    <p:sldId id="400" r:id="rId43"/>
    <p:sldId id="401" r:id="rId44"/>
    <p:sldId id="402" r:id="rId45"/>
    <p:sldId id="41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77" autoAdjust="0"/>
    <p:restoredTop sz="95142" autoAdjust="0"/>
  </p:normalViewPr>
  <p:slideViewPr>
    <p:cSldViewPr snapToGrid="0">
      <p:cViewPr varScale="1">
        <p:scale>
          <a:sx n="84" d="100"/>
          <a:sy n="84" d="100"/>
        </p:scale>
        <p:origin x="10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E1B55-A0A7-4C9C-88C1-3A5C6A402407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77780-F0EF-4B5F-9EE7-60A58DD1A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77780-F0EF-4B5F-9EE7-60A58DD1AA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7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77780-F0EF-4B5F-9EE7-60A58DD1AAE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Multi-Task Learning Using Uncertainty to Weigh Losses for Scene Geometry and Semantics; Alex Kendall, </a:t>
            </a:r>
            <a:r>
              <a:rPr lang="en-US" dirty="0" err="1"/>
              <a:t>Yarin</a:t>
            </a:r>
            <a:r>
              <a:rPr lang="en-US" dirty="0"/>
              <a:t> Gal, Roberto </a:t>
            </a:r>
            <a:r>
              <a:rPr lang="en-US" dirty="0" err="1"/>
              <a:t>Cipolla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77780-F0EF-4B5F-9EE7-60A58DD1AAE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4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Visual-Semantic Alignments for Generating Image Descriptions; Andrej </a:t>
            </a:r>
            <a:r>
              <a:rPr lang="en-US" dirty="0" err="1"/>
              <a:t>Karpathy</a:t>
            </a:r>
            <a:r>
              <a:rPr lang="en-US" dirty="0"/>
              <a:t>, Li Fei-Fei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77780-F0EF-4B5F-9EE7-60A58DD1AAE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8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E797-E484-44ED-A239-64277FE0E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EF780-7320-4B43-AAED-F0481B300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DA29-9491-4859-9181-7FF16AB4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94A5-A287-4BC2-9628-CAEB7FA7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AB12C-11BE-4545-8970-4F65D76F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1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DC4A-48E1-4894-AB0F-ECF189B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A79AF-2F79-4289-82BE-ACF7331CB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A497E-6F32-4A3E-9631-9FEF4E3F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876-23CE-485F-91A5-93B0D7B5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C3A67-2B2D-4782-A5FC-1558D362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65FEE-76CC-4626-9E2D-08E2AE5A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FEE0C-F39F-4476-BD95-0A51C0063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CEB6-F803-4EE6-BD88-E0B64245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313F-8991-4909-8B90-68DAAE9B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196E-9AEE-4266-A151-D305A5D8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1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AC73-49A8-4235-8E54-344D7AE6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A66-1949-4BAC-90F3-260B28EA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D6C3-C8F1-44C4-BE29-A7E192EC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68F96-8A2D-4D15-B72A-1BE3C6FB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846B5-195C-4BDB-A0AF-D52035E0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0A0-ED64-48E0-B9C8-569F3482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18A2-E1D6-46C9-8CCF-84419AC38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29E5A-CABA-487F-AE98-B2464FC9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72CFD-82A6-4E60-9FAC-3680A827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1E37-CA26-4C91-BC94-19E402DA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7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90AE-3661-46FF-922D-ABDF4375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F269-6879-4ADA-9D67-9E61D80B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5392-70F7-40A0-9BEE-B9444E872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528DA-CEFD-432F-AA8E-973376EC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101E-6DA9-4BB5-9C62-2B1B274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6AD3F-0FA4-4FCD-8CF4-4BDCE746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2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3579-C57E-4CAA-AE08-EB0A27A3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F1D69-90B6-45FB-94AB-78DB03F3A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ABE15-19F6-4503-9F69-560255ABA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814A9-0046-41AA-B0C8-B67727100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53427-75E0-4324-B2A0-9259E9FCC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02DE-660F-4CF9-9FB9-B17917E9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EBBB8-E47D-430F-9694-B04E4DF2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CDFF6-B435-4DE5-8E43-DA133CB9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C802-82B9-430F-AF07-4FF6DC33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0E669-09D2-43F6-AB7B-3AF5C346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2034F-8122-4D3C-9EE0-617A3CB1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3B17-ABDA-424E-B102-D92D2E37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70F9B-27B6-443F-B7CA-4AA7FA88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37043-2389-4029-A3C5-07CF5B3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DFBE5-75A1-478E-A662-031990DD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C8C0-3C08-4F40-B4CC-4CAACC3D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38F9-DD32-4429-9398-92DA6F73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61104-CDD8-4454-9187-784049A2F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27858-962C-47B3-B661-43660206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B0A0-7EEA-4508-8126-53163955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EBA5E-D2E0-4970-BD47-4AF19F43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0DDF-7003-4C1A-BB44-664272A1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AFDAF-27B1-41D4-96EE-1D6D1809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3798E-E3BF-427A-93E2-A4CB842E9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8CE11-06D0-4C84-88D7-842A952C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6E090-6FA5-4A71-A070-BD7C0FA4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F01E9-BA6C-4C44-976B-36BBE214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9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6DC07-5C6F-43AF-978F-0F0AF83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733" y="155574"/>
            <a:ext cx="10515600" cy="52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8E598-D0A2-47D2-BE89-F4EA0A3D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19188"/>
            <a:ext cx="11320465" cy="523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1382D-D076-4FF0-AD6E-A6E4C421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EE21-E937-4C45-8E3F-E4D607BF6CD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047A-B6F8-4C3E-B8BF-24884C78A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5F2E0-67EC-4657-BD17-E180039D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northsouth.edu/newassets/images/nsu-photo/logo-4.png">
            <a:extLst>
              <a:ext uri="{FF2B5EF4-FFF2-40B4-BE49-F238E27FC236}">
                <a16:creationId xmlns:a16="http://schemas.microsoft.com/office/drawing/2014/main" id="{BC78909E-CBD6-46C2-8213-EF399003A3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95300" cy="3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36E5F5-5DCD-4E9C-8D7C-D19E489A294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958" y="54768"/>
            <a:ext cx="11001375" cy="460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none" spc="0">
          <a:ln w="0"/>
          <a:solidFill>
            <a:srgbClr val="002060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C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810A-8FFF-4688-B886-2760516D3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CSE 465</a:t>
            </a:r>
            <a:br>
              <a:rPr lang="en-US" sz="4800" dirty="0"/>
            </a:br>
            <a:r>
              <a:rPr lang="en-US" sz="4800" dirty="0"/>
              <a:t>Lecture 5 &amp;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02420-0B57-4C8C-9661-7D4661E7B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CNN – Convolutional Neural Network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29E1-8096-47B9-9A08-34EF388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First: Use spatial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13C60-ED24-489A-B6F0-70A7E418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43" y="1498847"/>
            <a:ext cx="6889967" cy="3860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99094-7DAA-4025-BC28-2AFCF371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243" y="1600200"/>
            <a:ext cx="6719504" cy="3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67180-BF8D-4ACD-93A9-C88E5875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that gives us – reduced input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0F143-0C1B-4430-8787-558EA07C8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instead of feeding all input values to all nodes</a:t>
            </a:r>
          </a:p>
          <a:p>
            <a:pPr lvl="1"/>
            <a:r>
              <a:rPr lang="en-US" dirty="0"/>
              <a:t>Feed only portion of image to particular neuron in hidden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FA27C-4A1F-4E61-B07F-709A031F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4" y="2661097"/>
            <a:ext cx="9748838" cy="317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1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AF6F-B82F-449B-8AEB-5564E9B5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a match made in heaven - convolution</a:t>
            </a:r>
          </a:p>
        </p:txBody>
      </p:sp>
      <p:pic>
        <p:nvPicPr>
          <p:cNvPr id="7" name="Content Placeholder 6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83E70107-AFC6-407D-8742-B1061D375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8804" y="868323"/>
            <a:ext cx="6629309" cy="483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04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762ED-B074-4A93-B296-0B1DFAB0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practice: same filter sliding window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DFDEA-CC7B-4B2E-8CAE-C628F55A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44" y="1245897"/>
            <a:ext cx="7922602" cy="522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7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4ED1-348D-4800-A2E8-94CF1F6E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B1043-1BB6-404F-8FAF-D54CE4A7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92" y="1069351"/>
            <a:ext cx="9241544" cy="52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7DA0-93F4-4613-9594-721E27342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do?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9C4D6C-07FA-4D2F-9653-33FC83615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477" y="1119188"/>
            <a:ext cx="8807109" cy="52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9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66B0-9F08-4504-B92A-7527DA2D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9E25-3C74-43C8-8998-CB1D31EAC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6" y="938814"/>
            <a:ext cx="9794449" cy="54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8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68B-4126-490E-9691-07957278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use it to pick features?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FDBAF-FA47-4C57-B06B-BABCFCBA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9" y="1997073"/>
            <a:ext cx="11213184" cy="37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5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3353-D6BA-4342-B545-75212A05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extraction with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AFC-5789-44E0-9EE8-38E5DE0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02" y="4244174"/>
            <a:ext cx="5911394" cy="2566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Apply a set of weights – a filter – to extract local features</a:t>
            </a:r>
          </a:p>
          <a:p>
            <a:r>
              <a:rPr lang="en-US" dirty="0"/>
              <a:t>Use multiple filters to extract different features</a:t>
            </a:r>
          </a:p>
          <a:p>
            <a:r>
              <a:rPr lang="en-US" dirty="0"/>
              <a:t>Spatially share parameters of each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833A2-27C4-4146-8FCD-C7ED16E1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2" y="937967"/>
            <a:ext cx="5286904" cy="294130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52520B-E71E-4A4A-B6DD-C114C7A75B7D}"/>
              </a:ext>
            </a:extLst>
          </p:cNvPr>
          <p:cNvSpPr txBox="1">
            <a:spLocks/>
          </p:cNvSpPr>
          <p:nvPr/>
        </p:nvSpPr>
        <p:spPr>
          <a:xfrm>
            <a:off x="6096000" y="1592100"/>
            <a:ext cx="5911394" cy="25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Filter of size 4x4 : 16 different weights</a:t>
            </a:r>
          </a:p>
          <a:p>
            <a:r>
              <a:rPr lang="en-US" dirty="0">
                <a:solidFill>
                  <a:srgbClr val="C00000"/>
                </a:solidFill>
              </a:rPr>
              <a:t>Apply this same filter to 4x4 patches in input</a:t>
            </a:r>
          </a:p>
          <a:p>
            <a:r>
              <a:rPr lang="en-US" dirty="0">
                <a:solidFill>
                  <a:srgbClr val="C00000"/>
                </a:solidFill>
              </a:rPr>
              <a:t>Shift by 1/2 (stride) pixels for next patch</a:t>
            </a:r>
          </a:p>
        </p:txBody>
      </p:sp>
    </p:spTree>
    <p:extLst>
      <p:ext uri="{BB962C8B-B14F-4D97-AF65-F5344CB8AC3E}">
        <p14:creationId xmlns:p14="http://schemas.microsoft.com/office/powerpoint/2010/main" val="1301987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25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A4BD-0546-482C-9E5D-6491AB37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Images/videos are just matrix with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3ACC-87FD-4583-8E04-62C0732D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90" y="1287592"/>
            <a:ext cx="10902820" cy="44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6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53235"/>
              </p:ext>
            </p:extLst>
          </p:nvPr>
        </p:nvGraphicFramePr>
        <p:xfrm>
          <a:off x="2032000" y="726140"/>
          <a:ext cx="3427506" cy="221856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71251">
                  <a:extLst>
                    <a:ext uri="{9D8B030D-6E8A-4147-A177-3AD203B41FA5}">
                      <a16:colId xmlns:a16="http://schemas.microsoft.com/office/drawing/2014/main" val="349791974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83719846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8125545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90043019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32619720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688617887"/>
                    </a:ext>
                  </a:extLst>
                </a:gridCol>
              </a:tblGrid>
              <a:tr h="369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347125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67317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5334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88412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6931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08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13595"/>
              </p:ext>
            </p:extLst>
          </p:nvPr>
        </p:nvGraphicFramePr>
        <p:xfrm>
          <a:off x="6272306" y="1286783"/>
          <a:ext cx="2396565" cy="10972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98855">
                  <a:extLst>
                    <a:ext uri="{9D8B030D-6E8A-4147-A177-3AD203B41FA5}">
                      <a16:colId xmlns:a16="http://schemas.microsoft.com/office/drawing/2014/main" val="3483784265"/>
                    </a:ext>
                  </a:extLst>
                </a:gridCol>
                <a:gridCol w="798855">
                  <a:extLst>
                    <a:ext uri="{9D8B030D-6E8A-4147-A177-3AD203B41FA5}">
                      <a16:colId xmlns:a16="http://schemas.microsoft.com/office/drawing/2014/main" val="59574363"/>
                    </a:ext>
                  </a:extLst>
                </a:gridCol>
                <a:gridCol w="798855">
                  <a:extLst>
                    <a:ext uri="{9D8B030D-6E8A-4147-A177-3AD203B41FA5}">
                      <a16:colId xmlns:a16="http://schemas.microsoft.com/office/drawing/2014/main" val="2300067677"/>
                    </a:ext>
                  </a:extLst>
                </a:gridCol>
              </a:tblGrid>
              <a:tr h="3238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678007"/>
                  </a:ext>
                </a:extLst>
              </a:tr>
              <a:tr h="3238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004748"/>
                  </a:ext>
                </a:extLst>
              </a:tr>
              <a:tr h="3238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7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59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040611"/>
              </p:ext>
            </p:extLst>
          </p:nvPr>
        </p:nvGraphicFramePr>
        <p:xfrm>
          <a:off x="2032000" y="726140"/>
          <a:ext cx="3427506" cy="221856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71251">
                  <a:extLst>
                    <a:ext uri="{9D8B030D-6E8A-4147-A177-3AD203B41FA5}">
                      <a16:colId xmlns:a16="http://schemas.microsoft.com/office/drawing/2014/main" val="349791974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83719846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8125545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90043019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32619720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688617887"/>
                    </a:ext>
                  </a:extLst>
                </a:gridCol>
              </a:tblGrid>
              <a:tr h="369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347125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67317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5334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88412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6931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08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63337"/>
              </p:ext>
            </p:extLst>
          </p:nvPr>
        </p:nvGraphicFramePr>
        <p:xfrm>
          <a:off x="6675719" y="1129553"/>
          <a:ext cx="1876611" cy="113796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25537">
                  <a:extLst>
                    <a:ext uri="{9D8B030D-6E8A-4147-A177-3AD203B41FA5}">
                      <a16:colId xmlns:a16="http://schemas.microsoft.com/office/drawing/2014/main" val="3483784265"/>
                    </a:ext>
                  </a:extLst>
                </a:gridCol>
                <a:gridCol w="625537">
                  <a:extLst>
                    <a:ext uri="{9D8B030D-6E8A-4147-A177-3AD203B41FA5}">
                      <a16:colId xmlns:a16="http://schemas.microsoft.com/office/drawing/2014/main" val="59574363"/>
                    </a:ext>
                  </a:extLst>
                </a:gridCol>
                <a:gridCol w="625537">
                  <a:extLst>
                    <a:ext uri="{9D8B030D-6E8A-4147-A177-3AD203B41FA5}">
                      <a16:colId xmlns:a16="http://schemas.microsoft.com/office/drawing/2014/main" val="2300067677"/>
                    </a:ext>
                  </a:extLst>
                </a:gridCol>
              </a:tblGrid>
              <a:tr h="379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678007"/>
                  </a:ext>
                </a:extLst>
              </a:tr>
              <a:tr h="379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004748"/>
                  </a:ext>
                </a:extLst>
              </a:tr>
              <a:tr h="379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7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35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861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80723"/>
              </p:ext>
            </p:extLst>
          </p:nvPr>
        </p:nvGraphicFramePr>
        <p:xfrm>
          <a:off x="2032000" y="726140"/>
          <a:ext cx="3427506" cy="221856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71251">
                  <a:extLst>
                    <a:ext uri="{9D8B030D-6E8A-4147-A177-3AD203B41FA5}">
                      <a16:colId xmlns:a16="http://schemas.microsoft.com/office/drawing/2014/main" val="349791974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83719846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8125545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90043019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32619720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688617887"/>
                    </a:ext>
                  </a:extLst>
                </a:gridCol>
              </a:tblGrid>
              <a:tr h="369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347125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67317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95334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88412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6931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08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607769"/>
              </p:ext>
            </p:extLst>
          </p:nvPr>
        </p:nvGraphicFramePr>
        <p:xfrm>
          <a:off x="2184400" y="878540"/>
          <a:ext cx="3427506" cy="221856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71251">
                  <a:extLst>
                    <a:ext uri="{9D8B030D-6E8A-4147-A177-3AD203B41FA5}">
                      <a16:colId xmlns:a16="http://schemas.microsoft.com/office/drawing/2014/main" val="349791974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83719846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8125545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90043019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32619720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688617887"/>
                    </a:ext>
                  </a:extLst>
                </a:gridCol>
              </a:tblGrid>
              <a:tr h="369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347125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67317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95334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88412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6931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08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01170"/>
              </p:ext>
            </p:extLst>
          </p:nvPr>
        </p:nvGraphicFramePr>
        <p:xfrm>
          <a:off x="2336800" y="1030940"/>
          <a:ext cx="3427506" cy="221856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71251">
                  <a:extLst>
                    <a:ext uri="{9D8B030D-6E8A-4147-A177-3AD203B41FA5}">
                      <a16:colId xmlns:a16="http://schemas.microsoft.com/office/drawing/2014/main" val="349791974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837198463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8125545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1490043019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2326197206"/>
                    </a:ext>
                  </a:extLst>
                </a:gridCol>
                <a:gridCol w="571251">
                  <a:extLst>
                    <a:ext uri="{9D8B030D-6E8A-4147-A177-3AD203B41FA5}">
                      <a16:colId xmlns:a16="http://schemas.microsoft.com/office/drawing/2014/main" val="688617887"/>
                    </a:ext>
                  </a:extLst>
                </a:gridCol>
              </a:tblGrid>
              <a:tr h="369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347125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67317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95334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88412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6931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08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374867"/>
              </p:ext>
            </p:extLst>
          </p:nvPr>
        </p:nvGraphicFramePr>
        <p:xfrm>
          <a:off x="6494937" y="699250"/>
          <a:ext cx="1697319" cy="111162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65773">
                  <a:extLst>
                    <a:ext uri="{9D8B030D-6E8A-4147-A177-3AD203B41FA5}">
                      <a16:colId xmlns:a16="http://schemas.microsoft.com/office/drawing/2014/main" val="3483784265"/>
                    </a:ext>
                  </a:extLst>
                </a:gridCol>
                <a:gridCol w="565773">
                  <a:extLst>
                    <a:ext uri="{9D8B030D-6E8A-4147-A177-3AD203B41FA5}">
                      <a16:colId xmlns:a16="http://schemas.microsoft.com/office/drawing/2014/main" val="59574363"/>
                    </a:ext>
                  </a:extLst>
                </a:gridCol>
                <a:gridCol w="565773">
                  <a:extLst>
                    <a:ext uri="{9D8B030D-6E8A-4147-A177-3AD203B41FA5}">
                      <a16:colId xmlns:a16="http://schemas.microsoft.com/office/drawing/2014/main" val="2300067677"/>
                    </a:ext>
                  </a:extLst>
                </a:gridCol>
              </a:tblGrid>
              <a:tr h="3705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678007"/>
                  </a:ext>
                </a:extLst>
              </a:tr>
              <a:tr h="3705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04748"/>
                  </a:ext>
                </a:extLst>
              </a:tr>
              <a:tr h="3705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17237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65799"/>
              </p:ext>
            </p:extLst>
          </p:nvPr>
        </p:nvGraphicFramePr>
        <p:xfrm>
          <a:off x="6647337" y="851650"/>
          <a:ext cx="1697319" cy="111162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65773">
                  <a:extLst>
                    <a:ext uri="{9D8B030D-6E8A-4147-A177-3AD203B41FA5}">
                      <a16:colId xmlns:a16="http://schemas.microsoft.com/office/drawing/2014/main" val="3483784265"/>
                    </a:ext>
                  </a:extLst>
                </a:gridCol>
                <a:gridCol w="565773">
                  <a:extLst>
                    <a:ext uri="{9D8B030D-6E8A-4147-A177-3AD203B41FA5}">
                      <a16:colId xmlns:a16="http://schemas.microsoft.com/office/drawing/2014/main" val="59574363"/>
                    </a:ext>
                  </a:extLst>
                </a:gridCol>
                <a:gridCol w="565773">
                  <a:extLst>
                    <a:ext uri="{9D8B030D-6E8A-4147-A177-3AD203B41FA5}">
                      <a16:colId xmlns:a16="http://schemas.microsoft.com/office/drawing/2014/main" val="2300067677"/>
                    </a:ext>
                  </a:extLst>
                </a:gridCol>
              </a:tblGrid>
              <a:tr h="3705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678007"/>
                  </a:ext>
                </a:extLst>
              </a:tr>
              <a:tr h="3705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04748"/>
                  </a:ext>
                </a:extLst>
              </a:tr>
              <a:tr h="3705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17237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345257"/>
              </p:ext>
            </p:extLst>
          </p:nvPr>
        </p:nvGraphicFramePr>
        <p:xfrm>
          <a:off x="6799737" y="1004050"/>
          <a:ext cx="1697319" cy="111162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65773">
                  <a:extLst>
                    <a:ext uri="{9D8B030D-6E8A-4147-A177-3AD203B41FA5}">
                      <a16:colId xmlns:a16="http://schemas.microsoft.com/office/drawing/2014/main" val="3483784265"/>
                    </a:ext>
                  </a:extLst>
                </a:gridCol>
                <a:gridCol w="565773">
                  <a:extLst>
                    <a:ext uri="{9D8B030D-6E8A-4147-A177-3AD203B41FA5}">
                      <a16:colId xmlns:a16="http://schemas.microsoft.com/office/drawing/2014/main" val="59574363"/>
                    </a:ext>
                  </a:extLst>
                </a:gridCol>
                <a:gridCol w="565773">
                  <a:extLst>
                    <a:ext uri="{9D8B030D-6E8A-4147-A177-3AD203B41FA5}">
                      <a16:colId xmlns:a16="http://schemas.microsoft.com/office/drawing/2014/main" val="2300067677"/>
                    </a:ext>
                  </a:extLst>
                </a:gridCol>
              </a:tblGrid>
              <a:tr h="3705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678007"/>
                  </a:ext>
                </a:extLst>
              </a:tr>
              <a:tr h="3705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04748"/>
                  </a:ext>
                </a:extLst>
              </a:tr>
              <a:tr h="3705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17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857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89" y="2245663"/>
            <a:ext cx="1460188" cy="7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2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F215-36E4-4C1A-9F44-9C6D02EF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convolution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99B1D-749D-4F81-A0B3-C7F3C7ED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3" y="1568285"/>
            <a:ext cx="11506200" cy="36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7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55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636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01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34B39886-2F94-4F19-8F75-AC6AF4EA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24" y="192089"/>
            <a:ext cx="6054544" cy="63631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E29600A3-2435-4FC4-A5D9-D77F729C6C61}"/>
              </a:ext>
            </a:extLst>
          </p:cNvPr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2B6B9B89-330A-449E-85DD-CC56ECD6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84838FF5-51D9-4876-80C1-B1D8378FF55A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F29B7254-5A11-4146-9AF9-243E718C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F1447977-BD21-4A4C-BCBD-D01424171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4CA3D8D3-326C-4977-A7FF-B1E4E349EBE2}"/>
              </a:ext>
            </a:extLst>
          </p:cNvPr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C8556512-BF9A-42BD-BBDE-E44FFF201FD6}"/>
              </a:ext>
            </a:extLst>
          </p:cNvPr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119A01B4-9D85-4EF0-B6C3-5A826446AB52}"/>
              </a:ext>
            </a:extLst>
          </p:cNvPr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F31A6071-99D5-42D3-BF54-0AF03C0A5DC4}"/>
              </a:ext>
            </a:extLst>
          </p:cNvPr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6986C60D-C9C6-4DE7-AFEE-98E8E450D634}"/>
              </a:ext>
            </a:extLst>
          </p:cNvPr>
          <p:cNvSpPr txBox="1"/>
          <p:nvPr/>
        </p:nvSpPr>
        <p:spPr>
          <a:xfrm>
            <a:off x="4848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063550F4-9802-4E27-99C5-AE53887EB101}"/>
              </a:ext>
            </a:extLst>
          </p:cNvPr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687185AC-0CD1-4B00-9E85-64633FE710F1}"/>
              </a:ext>
            </a:extLst>
          </p:cNvPr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AD5FEDF9-C29A-47A1-9EEB-5CA404D880C3}"/>
              </a:ext>
            </a:extLst>
          </p:cNvPr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A337616F-996D-41CD-849F-7B7D372D3D1F}"/>
              </a:ext>
            </a:extLst>
          </p:cNvPr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243F2254-DBB1-4D99-90A1-685C35CDD860}"/>
              </a:ext>
            </a:extLst>
          </p:cNvPr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C59A5136-E23D-439C-9613-67C725701AC7}"/>
              </a:ext>
            </a:extLst>
          </p:cNvPr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EE08B436-9241-4600-9946-63DCEE2FC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89AB2B7D-8BCD-423D-A54A-A2395B4F3CE7}"/>
              </a:ext>
            </a:extLst>
          </p:cNvPr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4E70E739-63F2-4EE8-AEE3-644BBC3BF159}"/>
              </a:ext>
            </a:extLst>
          </p:cNvPr>
          <p:cNvSpPr/>
          <p:nvPr/>
        </p:nvSpPr>
        <p:spPr>
          <a:xfrm>
            <a:off x="6692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C950B15F-DAD4-4684-99E7-B642A47A903A}"/>
              </a:ext>
            </a:extLst>
          </p:cNvPr>
          <p:cNvSpPr/>
          <p:nvPr/>
        </p:nvSpPr>
        <p:spPr>
          <a:xfrm>
            <a:off x="6692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B4F9-8272-4D1C-A445-FE292CA2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we want to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E7C8A-93A2-4C26-BE77-6E560BDB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2" y="1736492"/>
            <a:ext cx="11340445" cy="39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14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>
            <a:extLst>
              <a:ext uri="{FF2B5EF4-FFF2-40B4-BE49-F238E27FC236}">
                <a16:creationId xmlns:a16="http://schemas.microsoft.com/office/drawing/2014/main" id="{6B8D4643-7C98-4817-BA84-F9E11B14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sp>
        <p:nvSpPr>
          <p:cNvPr id="5" name="橢圓 11">
            <a:extLst>
              <a:ext uri="{FF2B5EF4-FFF2-40B4-BE49-F238E27FC236}">
                <a16:creationId xmlns:a16="http://schemas.microsoft.com/office/drawing/2014/main" id="{4BF2B7A9-2AB8-4671-827F-BE236E9F0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3284539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6" name="橢圓 12">
            <a:extLst>
              <a:ext uri="{FF2B5EF4-FFF2-40B4-BE49-F238E27FC236}">
                <a16:creationId xmlns:a16="http://schemas.microsoft.com/office/drawing/2014/main" id="{11A2A808-C546-4CE4-A0D0-93A375B65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6" y="32845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7" name="橢圓 13">
            <a:extLst>
              <a:ext uri="{FF2B5EF4-FFF2-40B4-BE49-F238E27FC236}">
                <a16:creationId xmlns:a16="http://schemas.microsoft.com/office/drawing/2014/main" id="{1E800F28-18A0-46FD-B51D-019AC87CC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9" y="32845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8" name="橢圓 14">
            <a:extLst>
              <a:ext uri="{FF2B5EF4-FFF2-40B4-BE49-F238E27FC236}">
                <a16:creationId xmlns:a16="http://schemas.microsoft.com/office/drawing/2014/main" id="{C2869D43-3A7E-46F3-BE0D-572326D65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4" y="32845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9" name="橢圓 15">
            <a:extLst>
              <a:ext uri="{FF2B5EF4-FFF2-40B4-BE49-F238E27FC236}">
                <a16:creationId xmlns:a16="http://schemas.microsoft.com/office/drawing/2014/main" id="{DDBE782E-1A5C-449E-835B-BD648B33B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4084639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0" name="橢圓 16">
            <a:extLst>
              <a:ext uri="{FF2B5EF4-FFF2-40B4-BE49-F238E27FC236}">
                <a16:creationId xmlns:a16="http://schemas.microsoft.com/office/drawing/2014/main" id="{9B80F0D1-5655-4743-A02E-FA624BB58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6" y="40846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7">
            <a:extLst>
              <a:ext uri="{FF2B5EF4-FFF2-40B4-BE49-F238E27FC236}">
                <a16:creationId xmlns:a16="http://schemas.microsoft.com/office/drawing/2014/main" id="{A2A34AC3-BF96-49D8-AD48-4B0DC8DB9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9" y="40846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8">
            <a:extLst>
              <a:ext uri="{FF2B5EF4-FFF2-40B4-BE49-F238E27FC236}">
                <a16:creationId xmlns:a16="http://schemas.microsoft.com/office/drawing/2014/main" id="{F265F3A3-51AE-47D1-9000-91B72DF69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4" y="40846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9">
            <a:extLst>
              <a:ext uri="{FF2B5EF4-FFF2-40B4-BE49-F238E27FC236}">
                <a16:creationId xmlns:a16="http://schemas.microsoft.com/office/drawing/2014/main" id="{98B69A73-3D5B-499F-8667-A4205DA7F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CE9F0D06-CFCD-4502-A697-F112DFB2A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6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橢圓 21">
            <a:extLst>
              <a:ext uri="{FF2B5EF4-FFF2-40B4-BE49-F238E27FC236}">
                <a16:creationId xmlns:a16="http://schemas.microsoft.com/office/drawing/2014/main" id="{F1BD4F58-8009-4D79-9D82-881E3C045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9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6" name="橢圓 22">
            <a:extLst>
              <a:ext uri="{FF2B5EF4-FFF2-40B4-BE49-F238E27FC236}">
                <a16:creationId xmlns:a16="http://schemas.microsoft.com/office/drawing/2014/main" id="{04DBCC83-3A8C-4B86-AF3A-AEB864B77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4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7" name="橢圓 23">
            <a:extLst>
              <a:ext uri="{FF2B5EF4-FFF2-40B4-BE49-F238E27FC236}">
                <a16:creationId xmlns:a16="http://schemas.microsoft.com/office/drawing/2014/main" id="{80347FB8-2227-4691-8863-AB24F546D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8" name="橢圓 24">
            <a:extLst>
              <a:ext uri="{FF2B5EF4-FFF2-40B4-BE49-F238E27FC236}">
                <a16:creationId xmlns:a16="http://schemas.microsoft.com/office/drawing/2014/main" id="{E8AC2589-88CF-4FAE-908D-1F9529141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6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9" name="橢圓 25">
            <a:extLst>
              <a:ext uri="{FF2B5EF4-FFF2-40B4-BE49-F238E27FC236}">
                <a16:creationId xmlns:a16="http://schemas.microsoft.com/office/drawing/2014/main" id="{4BBEAC99-06FA-4F08-8DBD-646C3C4E4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9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id="{CAFBEA6A-1B42-42FF-9B83-8511D6806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4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531B347E-3E3C-45B8-8914-069539EA4892}"/>
              </a:ext>
            </a:extLst>
          </p:cNvPr>
          <p:cNvGraphicFramePr>
            <a:graphicFrameLocks noGrp="1"/>
          </p:cNvGraphicFramePr>
          <p:nvPr/>
        </p:nvGraphicFramePr>
        <p:xfrm>
          <a:off x="7235825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8E8633B7-0309-432F-8A9B-CB5ED92F0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0" y="2085976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077DE2A1-54E5-4D55-BFE5-D26908512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6" y="33543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47BE0755-9A4A-420D-A8D0-D375EE5EB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1" y="33543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19F20F5F-FB88-4B00-915F-0F5A6C144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464" y="33543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D5B3F936-B362-43C1-AF9B-73F95A428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839" y="33543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CD44A238-EE25-4DC7-B2AB-774F1E3D1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6" y="41544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DA978CD9-784E-44AC-8581-E56EE5254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1" y="41544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1274E68D-65B8-4C14-A68B-BEA8E032A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464" y="41544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D8946AF7-EC1B-493E-854A-C93910281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839" y="41544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3F3A131C-0D3A-4519-8CEE-794246488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6" y="50117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5D19E729-C75F-465C-9DDD-45AF61CB6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1" y="50117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D8A79FDF-C8AD-4D77-86DE-B883D832A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464" y="50117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701FB4CE-A31E-4FB2-9F22-990272BD9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839" y="50117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C6F8C19F-9ED5-40B9-94A0-14D0A9A1D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6" y="58118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212EA388-B290-4C2A-9853-68A975061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1" y="5811839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6E7B1DFA-87C4-4AD3-A338-5039B2965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464" y="58118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-4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99395551-2607-4ED0-9CB4-0FF19235D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3839" y="5811839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graphicFrame>
        <p:nvGraphicFramePr>
          <p:cNvPr id="39" name="表格 57">
            <a:extLst>
              <a:ext uri="{FF2B5EF4-FFF2-40B4-BE49-F238E27FC236}">
                <a16:creationId xmlns:a16="http://schemas.microsoft.com/office/drawing/2014/main" id="{56DC3E73-212D-4871-B7B6-F97D31B0E6DC}"/>
              </a:ext>
            </a:extLst>
          </p:cNvPr>
          <p:cNvGraphicFramePr>
            <a:graphicFrameLocks noGrp="1"/>
          </p:cNvGraphicFramePr>
          <p:nvPr/>
        </p:nvGraphicFramePr>
        <p:xfrm>
          <a:off x="3230563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>
            <a:extLst>
              <a:ext uri="{FF2B5EF4-FFF2-40B4-BE49-F238E27FC236}">
                <a16:creationId xmlns:a16="http://schemas.microsoft.com/office/drawing/2014/main" id="{12CF4940-CD42-4D2B-9DD2-095B3EEAF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>
            <a:extLst>
              <a:ext uri="{FF2B5EF4-FFF2-40B4-BE49-F238E27FC236}">
                <a16:creationId xmlns:a16="http://schemas.microsoft.com/office/drawing/2014/main" id="{BAA04B7A-D9E8-404A-BC36-E1809FD6E4C3}"/>
              </a:ext>
            </a:extLst>
          </p:cNvPr>
          <p:cNvSpPr/>
          <p:nvPr/>
        </p:nvSpPr>
        <p:spPr>
          <a:xfrm>
            <a:off x="2419350" y="3284539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F8D09D81-71AB-48F8-AE1C-606418192849}"/>
              </a:ext>
            </a:extLst>
          </p:cNvPr>
          <p:cNvSpPr/>
          <p:nvPr/>
        </p:nvSpPr>
        <p:spPr>
          <a:xfrm>
            <a:off x="4103688" y="3284539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>
            <a:extLst>
              <a:ext uri="{FF2B5EF4-FFF2-40B4-BE49-F238E27FC236}">
                <a16:creationId xmlns:a16="http://schemas.microsoft.com/office/drawing/2014/main" id="{70D5247D-25D1-4A6E-A277-23DB670E0931}"/>
              </a:ext>
            </a:extLst>
          </p:cNvPr>
          <p:cNvSpPr/>
          <p:nvPr/>
        </p:nvSpPr>
        <p:spPr>
          <a:xfrm>
            <a:off x="2419350" y="4940301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>
            <a:extLst>
              <a:ext uri="{FF2B5EF4-FFF2-40B4-BE49-F238E27FC236}">
                <a16:creationId xmlns:a16="http://schemas.microsoft.com/office/drawing/2014/main" id="{06291835-2CB4-420E-9F25-0B35267D1381}"/>
              </a:ext>
            </a:extLst>
          </p:cNvPr>
          <p:cNvSpPr/>
          <p:nvPr/>
        </p:nvSpPr>
        <p:spPr>
          <a:xfrm>
            <a:off x="4103688" y="4940301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A072B87C-7491-4056-BE77-0487BF1C97F0}"/>
              </a:ext>
            </a:extLst>
          </p:cNvPr>
          <p:cNvSpPr/>
          <p:nvPr/>
        </p:nvSpPr>
        <p:spPr>
          <a:xfrm>
            <a:off x="6588125" y="3325814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6478E97E-F730-4AE2-85B0-A9195E858A5B}"/>
              </a:ext>
            </a:extLst>
          </p:cNvPr>
          <p:cNvSpPr/>
          <p:nvPr/>
        </p:nvSpPr>
        <p:spPr>
          <a:xfrm>
            <a:off x="8272463" y="3325814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2A7013F3-02D7-429A-924E-61CBF0C1758B}"/>
              </a:ext>
            </a:extLst>
          </p:cNvPr>
          <p:cNvSpPr/>
          <p:nvPr/>
        </p:nvSpPr>
        <p:spPr>
          <a:xfrm>
            <a:off x="6588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BD4F7EAE-1897-4E73-872C-71EA71FF3401}"/>
              </a:ext>
            </a:extLst>
          </p:cNvPr>
          <p:cNvSpPr/>
          <p:nvPr/>
        </p:nvSpPr>
        <p:spPr>
          <a:xfrm>
            <a:off x="8272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>
            <a:extLst>
              <a:ext uri="{FF2B5EF4-FFF2-40B4-BE49-F238E27FC236}">
                <a16:creationId xmlns:a16="http://schemas.microsoft.com/office/drawing/2014/main" id="{A30B7EE9-5DD9-4F84-AA08-782FF3AA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Why Pooling</a:t>
            </a:r>
            <a:endParaRPr lang="zh-TW" altLang="en-US"/>
          </a:p>
        </p:txBody>
      </p:sp>
      <p:sp>
        <p:nvSpPr>
          <p:cNvPr id="29698" name="內容版面配置區 2">
            <a:extLst>
              <a:ext uri="{FF2B5EF4-FFF2-40B4-BE49-F238E27FC236}">
                <a16:creationId xmlns:a16="http://schemas.microsoft.com/office/drawing/2014/main" id="{5AC21581-8FCF-45A7-8E2C-CD4621F2D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r>
              <a:rPr lang="en-US" altLang="zh-TW"/>
              <a:t>Subsampling pixels will not change the object</a:t>
            </a:r>
            <a:endParaRPr lang="zh-TW" altLang="en-US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FDE7BA4A-0070-4F3D-B442-56429CAD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00CCB99C-81D6-4FEE-81CA-E040A94C4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3433764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DDFEAD97-AA0D-4F29-9CDA-4D26C65D317A}"/>
              </a:ext>
            </a:extLst>
          </p:cNvPr>
          <p:cNvSpPr/>
          <p:nvPr/>
        </p:nvSpPr>
        <p:spPr>
          <a:xfrm>
            <a:off x="5921375" y="3627439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8C3CC26C-A21E-45F3-AF7C-A0F619735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CB4B822B-1029-40F5-B7A8-71E472E8F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6" y="2408239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D5A42B7F-2F47-4A5A-BD7D-2570260C3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0" y="2900364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4B4A88E2-FB87-489C-B650-EB2EF0183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464" y="5511801"/>
            <a:ext cx="7297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F3A1066-B27D-4294-ABB1-4C92BA3E8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6" y="6021388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fewer parameters to characterize the image</a:t>
            </a:r>
            <a:endParaRPr lang="zh-TW" altLang="en-US"/>
          </a:p>
        </p:txBody>
      </p:sp>
      <p:sp>
        <p:nvSpPr>
          <p:cNvPr id="14" name="向右箭號 11">
            <a:extLst>
              <a:ext uri="{FF2B5EF4-FFF2-40B4-BE49-F238E27FC236}">
                <a16:creationId xmlns:a16="http://schemas.microsoft.com/office/drawing/2014/main" id="{176F61E9-B39F-40A7-AF1D-A77F69E61864}"/>
              </a:ext>
            </a:extLst>
          </p:cNvPr>
          <p:cNvSpPr/>
          <p:nvPr/>
        </p:nvSpPr>
        <p:spPr>
          <a:xfrm>
            <a:off x="2447018" y="6210299"/>
            <a:ext cx="920750" cy="482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97650946-FF45-45BC-AAE3-FAF9FC7A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CNN compresses a fully connected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DCBD-3540-41EE-A1BF-A76BF036E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9" y="1277937"/>
            <a:ext cx="8458200" cy="4302125"/>
          </a:xfrm>
        </p:spPr>
        <p:txBody>
          <a:bodyPr/>
          <a:lstStyle/>
          <a:p>
            <a:r>
              <a:rPr lang="en-US" altLang="en-US" dirty="0"/>
              <a:t>Reduces number of connections</a:t>
            </a:r>
          </a:p>
          <a:p>
            <a:r>
              <a:rPr lang="en-US" altLang="en-US" dirty="0"/>
              <a:t>Shared weights on the edges</a:t>
            </a:r>
          </a:p>
          <a:p>
            <a:r>
              <a:rPr lang="en-US" altLang="en-US" dirty="0"/>
              <a:t>Max pooling further reduces the complexity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868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26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E4A06300-0A2A-4120-A96D-9F4E9569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DBA8BEE9-9FDA-4E60-97FE-2094F5CC9B03}"/>
              </a:ext>
            </a:extLst>
          </p:cNvPr>
          <p:cNvGraphicFramePr>
            <a:graphicFrameLocks/>
          </p:cNvGraphicFramePr>
          <p:nvPr/>
        </p:nvGraphicFramePr>
        <p:xfrm>
          <a:off x="1862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B2B6BC32-7458-4C33-8C8B-66D1706E9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3" y="5492751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6B9592E1-E518-438A-A2A1-0160E11C3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23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C1468BA6-4491-4F9C-8EFE-44C3C4D1E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4789" y="308610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37CB8ABE-69E3-4750-AF3C-E0247F383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478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23DD41E7-1748-44A3-B944-13BA71258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239" y="4195764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ACB6C73E-3D0F-42D8-AAE6-DE057852F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151" y="3303589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54AB9D8E-171E-4187-8B7D-70243AB99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626" y="328136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7FB54D99-6B73-45A3-9F70-58ED9877B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626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25C8C505-CD76-46DA-85FF-E532FAA06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439" y="43545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01E20A1E-6152-4FF9-B1FA-23CC568DE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201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39A601E9-05B3-49AF-AB84-F6985F94D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313" y="5699126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A308008C-BD43-4003-8B77-915D19A19E00}"/>
              </a:ext>
            </a:extLst>
          </p:cNvPr>
          <p:cNvSpPr/>
          <p:nvPr/>
        </p:nvSpPr>
        <p:spPr>
          <a:xfrm>
            <a:off x="4676775" y="2728914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C1561FE-704C-4429-85EC-A8F315611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313" y="1957389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9F79A4-344D-41CE-8F20-897AE8B5ACD5}"/>
              </a:ext>
            </a:extLst>
          </p:cNvPr>
          <p:cNvSpPr/>
          <p:nvPr/>
        </p:nvSpPr>
        <p:spPr>
          <a:xfrm>
            <a:off x="5538789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3015A7-E818-4C11-8016-5A97EF5084D1}"/>
              </a:ext>
            </a:extLst>
          </p:cNvPr>
          <p:cNvSpPr/>
          <p:nvPr/>
        </p:nvSpPr>
        <p:spPr>
          <a:xfrm>
            <a:off x="5535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651D11E-F405-4B96-B8C7-40675E7BC59C}"/>
              </a:ext>
            </a:extLst>
          </p:cNvPr>
          <p:cNvSpPr/>
          <p:nvPr/>
        </p:nvSpPr>
        <p:spPr>
          <a:xfrm>
            <a:off x="6902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CD490899-5CF9-404C-812A-CC7B51246179}"/>
              </a:ext>
            </a:extLst>
          </p:cNvPr>
          <p:cNvSpPr/>
          <p:nvPr/>
        </p:nvSpPr>
        <p:spPr>
          <a:xfrm rot="5400000">
            <a:off x="5978526" y="3517901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0CD52211-6949-4BBE-A8CF-4ECD8E28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pic>
        <p:nvPicPr>
          <p:cNvPr id="32770" name="Picture 2" descr="http://s.hswstatic.com/gif/whiskers-sam.jpg">
            <a:extLst>
              <a:ext uri="{FF2B5EF4-FFF2-40B4-BE49-F238E27FC236}">
                <a16:creationId xmlns:a16="http://schemas.microsoft.com/office/drawing/2014/main" id="{ADF56BBC-81B6-4AB1-A665-FE2FAC47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4AB15997-82FC-4D58-98EE-BDCE89E3B007}"/>
              </a:ext>
            </a:extLst>
          </p:cNvPr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E2992383-5466-4E43-9C77-84A210DC62AC}"/>
              </a:ext>
            </a:extLst>
          </p:cNvPr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47FD0C44-1277-405C-ADA3-34C19A9D48B8}"/>
              </a:ext>
            </a:extLst>
          </p:cNvPr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BCBDB69B-C1B7-4383-859C-396FA0E6EDD5}"/>
              </a:ext>
            </a:extLst>
          </p:cNvPr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980AA698-AA47-4600-9500-83B54DEAFAD0}"/>
              </a:ext>
            </a:extLst>
          </p:cNvPr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726E96D5-EEDC-410E-BF9C-3591802D6679}"/>
              </a:ext>
            </a:extLst>
          </p:cNvPr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537F227F-24A8-4542-BC52-F132C266A77E}"/>
              </a:ext>
            </a:extLst>
          </p:cNvPr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9FBD5195-06D3-4FED-AAD3-A1E7C4A9CE4E}"/>
              </a:ext>
            </a:extLst>
          </p:cNvPr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F42A0BCB-51CA-432B-8E36-458425A82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1360589E-9F29-43FE-9F6C-894A80BCA9FA}"/>
              </a:ext>
            </a:extLst>
          </p:cNvPr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D5F7B259-8805-4BEA-B108-D1F2A380AF92}"/>
              </a:ext>
            </a:extLst>
          </p:cNvPr>
          <p:cNvSpPr/>
          <p:nvPr/>
        </p:nvSpPr>
        <p:spPr>
          <a:xfrm>
            <a:off x="6713539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493A5D3B-4A6E-4A7F-84D2-E470BC04E5E8}"/>
              </a:ext>
            </a:extLst>
          </p:cNvPr>
          <p:cNvSpPr txBox="1"/>
          <p:nvPr/>
        </p:nvSpPr>
        <p:spPr>
          <a:xfrm>
            <a:off x="2905457" y="3568647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>
            <a:extLst>
              <a:ext uri="{FF2B5EF4-FFF2-40B4-BE49-F238E27FC236}">
                <a16:creationId xmlns:a16="http://schemas.microsoft.com/office/drawing/2014/main" id="{E25200C5-143A-4239-8902-5A63AAC58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676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77AB5C62-8E5D-426F-B4AA-D328045CA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B5162CDF-8789-43FF-84C8-2981E7918E21}"/>
              </a:ext>
            </a:extLst>
          </p:cNvPr>
          <p:cNvCxnSpPr/>
          <p:nvPr/>
        </p:nvCxnSpPr>
        <p:spPr>
          <a:xfrm flipH="1">
            <a:off x="5059364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C928ECB9-3BDE-4FC9-A13F-F8733EA4692C}"/>
              </a:ext>
            </a:extLst>
          </p:cNvPr>
          <p:cNvSpPr/>
          <p:nvPr/>
        </p:nvSpPr>
        <p:spPr>
          <a:xfrm>
            <a:off x="6713539" y="4002089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1B5E6CA8-D580-445C-A129-EB3FE19900F5}"/>
              </a:ext>
            </a:extLst>
          </p:cNvPr>
          <p:cNvGrpSpPr>
            <a:grpSpLocks/>
          </p:cNvGrpSpPr>
          <p:nvPr/>
        </p:nvGrpSpPr>
        <p:grpSpPr bwMode="auto">
          <a:xfrm>
            <a:off x="3086101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179FB40C-E2CA-4415-9DD4-ABF13800A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3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4CCA1011-A5D4-4F57-AFCF-65F160D37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0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BB04E40A-5968-4412-821A-F5D36FD0C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1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CB275F59-2E30-482D-8394-5D813F1FA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3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0C6212DB-2405-4D18-B72F-B8E3554C5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-1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463E82C0-ABFB-49FD-BBAA-1EEB88884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1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51A5064F-066E-474A-A646-CEF764388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3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1813947C-4AE3-484D-A4CF-EB75EDECF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</a:rPr>
                <a:t>0</a:t>
              </a:r>
              <a:endParaRPr lang="zh-TW" altLang="en-US" sz="24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BDE7D015-DC57-4118-AF2B-A4381D6DC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33794" name="群組 3">
            <a:extLst>
              <a:ext uri="{FF2B5EF4-FFF2-40B4-BE49-F238E27FC236}">
                <a16:creationId xmlns:a16="http://schemas.microsoft.com/office/drawing/2014/main" id="{8843803B-A896-4D3B-929B-39A01F548A59}"/>
              </a:ext>
            </a:extLst>
          </p:cNvPr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>
              <a:extLst>
                <a:ext uri="{FF2B5EF4-FFF2-40B4-BE49-F238E27FC236}">
                  <a16:creationId xmlns:a16="http://schemas.microsoft.com/office/drawing/2014/main" id="{8FBDFA4F-4277-4D27-8EAA-A05D2DDA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A8FAD7CE-83F8-4DCA-ADA2-EA4337CB53E8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>
            <a:extLst>
              <a:ext uri="{FF2B5EF4-FFF2-40B4-BE49-F238E27FC236}">
                <a16:creationId xmlns:a16="http://schemas.microsoft.com/office/drawing/2014/main" id="{EED321E5-66AF-448C-8A86-CA5808755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>
            <a:extLst>
              <a:ext uri="{FF2B5EF4-FFF2-40B4-BE49-F238E27FC236}">
                <a16:creationId xmlns:a16="http://schemas.microsoft.com/office/drawing/2014/main" id="{A6054296-E2AB-408C-9F15-28170342B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FA3B2F0D-C9D3-40CE-AEAD-8E1E4C2F6B41}"/>
              </a:ext>
            </a:extLst>
          </p:cNvPr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EB9BE5D4-2FA4-49B0-A5A1-16E4194C297A}"/>
              </a:ext>
            </a:extLst>
          </p:cNvPr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56CC4487-A715-4C8B-802E-2EAF10F70E92}"/>
              </a:ext>
            </a:extLst>
          </p:cNvPr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C4D08B90-17A5-4E03-9361-BE49BE2FB7B7}"/>
              </a:ext>
            </a:extLst>
          </p:cNvPr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856D5096-B689-4DC7-9595-8404839EC18C}"/>
              </a:ext>
            </a:extLst>
          </p:cNvPr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0D0CA8B5-07A8-4283-ABAB-2859E84F3F62}"/>
              </a:ext>
            </a:extLst>
          </p:cNvPr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45847F64-2222-429C-9A4B-B7C87D70363C}"/>
              </a:ext>
            </a:extLst>
          </p:cNvPr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3415C5BD-3376-4C1F-97E4-2C53C275020D}"/>
              </a:ext>
            </a:extLst>
          </p:cNvPr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5AA170C6-A1B2-40DC-98D6-6DA341BC74E9}"/>
              </a:ext>
            </a:extLst>
          </p:cNvPr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B454C6CF-B1A1-43A7-8EC6-BCFEDBE04CA8}"/>
              </a:ext>
            </a:extLst>
          </p:cNvPr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24FA7B36-3B2C-4221-8AF9-CF50DD912996}"/>
              </a:ext>
            </a:extLst>
          </p:cNvPr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>
            <a:extLst>
              <a:ext uri="{FF2B5EF4-FFF2-40B4-BE49-F238E27FC236}">
                <a16:creationId xmlns:a16="http://schemas.microsoft.com/office/drawing/2014/main" id="{FAA26387-7150-455F-8A67-8D46A58B6FF5}"/>
              </a:ext>
            </a:extLst>
          </p:cNvPr>
          <p:cNvSpPr/>
          <p:nvPr/>
        </p:nvSpPr>
        <p:spPr>
          <a:xfrm>
            <a:off x="2152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C7A4EB0D-AB3B-4B34-AB30-1B11EA688927}"/>
              </a:ext>
            </a:extLst>
          </p:cNvPr>
          <p:cNvSpPr txBox="1"/>
          <p:nvPr/>
        </p:nvSpPr>
        <p:spPr>
          <a:xfrm>
            <a:off x="8229601" y="3657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8DED11CF-9892-45C1-8CE5-5DB7A07911D5}"/>
              </a:ext>
            </a:extLst>
          </p:cNvPr>
          <p:cNvSpPr txBox="1"/>
          <p:nvPr/>
        </p:nvSpPr>
        <p:spPr>
          <a:xfrm>
            <a:off x="8001001" y="5943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F60B44B6-BC56-4C3A-A40D-178EBBDD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493D4D6C-40FF-4B77-960C-50AFA06B5B0C}"/>
              </a:ext>
            </a:extLst>
          </p:cNvPr>
          <p:cNvGrpSpPr>
            <a:grpSpLocks/>
          </p:cNvGrpSpPr>
          <p:nvPr/>
        </p:nvGrpSpPr>
        <p:grpSpPr bwMode="auto">
          <a:xfrm>
            <a:off x="1790700" y="2473326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AC8F87D1-7613-4DAD-B67F-1CE263A548AF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2550C21-3375-49E6-B1C1-7A07217FA7A0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25BECA1-2F97-4094-89D2-BBD35B15DDFB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D702A02-CFF7-4A52-8CE3-AE9CF2184208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BE66C437-5820-4B72-BF09-FCEBC8F9838F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CB9F373C-59A5-4205-8CB2-005E19CBDDDB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9B26503D-6ECB-4B3E-9AE5-F05016C858DA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4B47AEB4-E2A0-422A-9B9E-256BB42A53A4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486FFEDF-A701-4418-93E3-1323C8435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8862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DDCF9A07-AD37-4517-890C-CA8C3389F613}"/>
              </a:ext>
            </a:extLst>
          </p:cNvPr>
          <p:cNvSpPr/>
          <p:nvPr/>
        </p:nvSpPr>
        <p:spPr>
          <a:xfrm>
            <a:off x="5736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47467B4F-4E08-4294-85F8-3EA91583887D}"/>
              </a:ext>
            </a:extLst>
          </p:cNvPr>
          <p:cNvSpPr/>
          <p:nvPr/>
        </p:nvSpPr>
        <p:spPr>
          <a:xfrm>
            <a:off x="5736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DD4FDBB5-E606-43E1-B5F9-98DB726549E7}"/>
              </a:ext>
            </a:extLst>
          </p:cNvPr>
          <p:cNvSpPr/>
          <p:nvPr/>
        </p:nvSpPr>
        <p:spPr>
          <a:xfrm>
            <a:off x="5736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FD95ACF7-5AFB-46A5-AC3A-95803F25C154}"/>
              </a:ext>
            </a:extLst>
          </p:cNvPr>
          <p:cNvSpPr/>
          <p:nvPr/>
        </p:nvSpPr>
        <p:spPr>
          <a:xfrm>
            <a:off x="5736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8CD2457D-B1DC-4F61-AC66-070D00E26AC9}"/>
              </a:ext>
            </a:extLst>
          </p:cNvPr>
          <p:cNvSpPr/>
          <p:nvPr/>
        </p:nvSpPr>
        <p:spPr>
          <a:xfrm>
            <a:off x="5736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68B7946A-B745-458C-8C81-80A6B974ECBA}"/>
              </a:ext>
            </a:extLst>
          </p:cNvPr>
          <p:cNvSpPr/>
          <p:nvPr/>
        </p:nvSpPr>
        <p:spPr>
          <a:xfrm>
            <a:off x="5736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4D6B92B2-F533-4E54-B089-F16DB28C2BD3}"/>
              </a:ext>
            </a:extLst>
          </p:cNvPr>
          <p:cNvSpPr/>
          <p:nvPr/>
        </p:nvSpPr>
        <p:spPr>
          <a:xfrm>
            <a:off x="5736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8074B7A9-9F3C-460E-AEA1-B1BE5CE9EE6F}"/>
              </a:ext>
            </a:extLst>
          </p:cNvPr>
          <p:cNvSpPr/>
          <p:nvPr/>
        </p:nvSpPr>
        <p:spPr>
          <a:xfrm>
            <a:off x="5736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B6DDA956-07CD-45D1-BE3C-146C02DC9AC8}"/>
              </a:ext>
            </a:extLst>
          </p:cNvPr>
          <p:cNvSpPr/>
          <p:nvPr/>
        </p:nvSpPr>
        <p:spPr>
          <a:xfrm>
            <a:off x="6511926" y="31908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00F8C7FF-0FFF-4E7F-B76B-6A8B1602C7EA}"/>
              </a:ext>
            </a:extLst>
          </p:cNvPr>
          <p:cNvSpPr/>
          <p:nvPr/>
        </p:nvSpPr>
        <p:spPr>
          <a:xfrm>
            <a:off x="8997951" y="34194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E224D82D-A434-4118-B11F-716873EFACDF}"/>
              </a:ext>
            </a:extLst>
          </p:cNvPr>
          <p:cNvGrpSpPr>
            <a:grpSpLocks/>
          </p:cNvGrpSpPr>
          <p:nvPr/>
        </p:nvGrpSpPr>
        <p:grpSpPr bwMode="auto">
          <a:xfrm>
            <a:off x="7126288" y="2724151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77DE80B7-5BC3-46F0-9830-CB15924A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56A61B52-4AF4-4B73-BD8F-848853CD6455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431AE166-153F-4B82-BFBC-321466C91F9F}"/>
              </a:ext>
            </a:extLst>
          </p:cNvPr>
          <p:cNvSpPr/>
          <p:nvPr/>
        </p:nvSpPr>
        <p:spPr>
          <a:xfrm>
            <a:off x="3849689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7A52-ED94-4552-87C9-9984F3DF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Convolusion</a:t>
            </a:r>
            <a:r>
              <a:rPr lang="en-US" dirty="0"/>
              <a:t> representation using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6A303-7D14-4797-B5E0-EA0DBAB4B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555D6-65D8-4A2B-AF27-39276753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36" y="1726630"/>
            <a:ext cx="9374957" cy="424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1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C1F2-2742-4DA1-A518-921BC1BE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categorize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8E9BE-2EAF-4F18-8328-8318A5D4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4220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features</a:t>
            </a:r>
          </a:p>
        </p:txBody>
      </p:sp>
      <p:pic>
        <p:nvPicPr>
          <p:cNvPr id="1026" name="Picture 2" descr="Image result for ipad">
            <a:extLst>
              <a:ext uri="{FF2B5EF4-FFF2-40B4-BE49-F238E27FC236}">
                <a16:creationId xmlns:a16="http://schemas.microsoft.com/office/drawing/2014/main" id="{7743EDB6-DCEA-42B8-84D9-80B46F739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5" y="1698434"/>
            <a:ext cx="3640318" cy="249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ridge">
            <a:extLst>
              <a:ext uri="{FF2B5EF4-FFF2-40B4-BE49-F238E27FC236}">
                <a16:creationId xmlns:a16="http://schemas.microsoft.com/office/drawing/2014/main" id="{203B4D23-6F16-46FE-B985-80A9DF536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93" y="2026672"/>
            <a:ext cx="3544478" cy="174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t">
            <a:extLst>
              <a:ext uri="{FF2B5EF4-FFF2-40B4-BE49-F238E27FC236}">
                <a16:creationId xmlns:a16="http://schemas.microsoft.com/office/drawing/2014/main" id="{3F3426F8-E1E2-4E2E-8001-6EBB4A3DB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70" y="1330235"/>
            <a:ext cx="2365048" cy="247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9C461-C553-4440-B757-6A675720CE51}"/>
              </a:ext>
            </a:extLst>
          </p:cNvPr>
          <p:cNvSpPr txBox="1"/>
          <p:nvPr/>
        </p:nvSpPr>
        <p:spPr>
          <a:xfrm>
            <a:off x="630025" y="4496586"/>
            <a:ext cx="3310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Rectangular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bevels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logo of apple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83A3B-7AD7-47CC-9E99-5E26141F17B6}"/>
              </a:ext>
            </a:extLst>
          </p:cNvPr>
          <p:cNvSpPr txBox="1"/>
          <p:nvPr/>
        </p:nvSpPr>
        <p:spPr>
          <a:xfrm>
            <a:off x="4491873" y="4496586"/>
            <a:ext cx="338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thick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Hanging ropes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hanging over poles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BF5A2-A0AA-4EC6-A546-41ADAD1910F2}"/>
              </a:ext>
            </a:extLst>
          </p:cNvPr>
          <p:cNvSpPr txBox="1"/>
          <p:nvPr/>
        </p:nvSpPr>
        <p:spPr>
          <a:xfrm>
            <a:off x="9106293" y="4458878"/>
            <a:ext cx="2823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nose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long 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eyes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color</a:t>
            </a:r>
          </a:p>
        </p:txBody>
      </p:sp>
    </p:spTree>
    <p:extLst>
      <p:ext uri="{BB962C8B-B14F-4D97-AF65-F5344CB8AC3E}">
        <p14:creationId xmlns:p14="http://schemas.microsoft.com/office/powerpoint/2010/main" val="2080308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88CD-4F98-4A39-B9AF-30C29CB1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summary CNN is composed of two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014EE-F46A-43AC-A2CA-FA843759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796"/>
            <a:ext cx="12192000" cy="4148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54A23-AEDF-4341-8316-D74AB09B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679"/>
            <a:ext cx="12192000" cy="409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3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600D-B32A-4D7A-BF0B-B765369F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B14B9-C8CF-43DD-9A24-F3CF4ED3B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22" y="5071960"/>
            <a:ext cx="11433943" cy="1284390"/>
          </a:xfrm>
        </p:spPr>
        <p:txBody>
          <a:bodyPr/>
          <a:lstStyle/>
          <a:p>
            <a:r>
              <a:rPr lang="en-US" dirty="0"/>
              <a:t>Learn weights for convolutional filters and fully connected layers using backpropagation and the log loss (cross-entropy loss)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A69F2-D01C-407A-8746-72D7DD5C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9" y="1104950"/>
            <a:ext cx="11145140" cy="37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38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4419-32F5-46F2-B528-665596F1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Application: Self driving cars/drones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CE08F-21CA-4665-97FB-49545517C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8"/>
            <a:ext cx="11320465" cy="1279934"/>
          </a:xfrm>
        </p:spPr>
        <p:txBody>
          <a:bodyPr/>
          <a:lstStyle/>
          <a:p>
            <a:r>
              <a:rPr lang="en-US" dirty="0"/>
              <a:t>Convolution then de-convolution</a:t>
            </a:r>
          </a:p>
          <a:p>
            <a:r>
              <a:rPr lang="en-US" dirty="0"/>
              <a:t>Get a pixel level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00084-14EC-45FF-8FA2-48FDFBA3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11" y="2543823"/>
            <a:ext cx="8097625" cy="41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3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D8CD-907E-4ACE-B775-716ADB0F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 driving cars/Drones</a:t>
            </a:r>
          </a:p>
        </p:txBody>
      </p:sp>
      <p:pic>
        <p:nvPicPr>
          <p:cNvPr id="4" name="RCNN">
            <a:hlinkClick r:id="" action="ppaction://media"/>
            <a:extLst>
              <a:ext uri="{FF2B5EF4-FFF2-40B4-BE49-F238E27FC236}">
                <a16:creationId xmlns:a16="http://schemas.microsoft.com/office/drawing/2014/main" id="{EC30BEF1-C69E-4912-827D-9E33BD2569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8451" y="1057914"/>
            <a:ext cx="10474325" cy="5237162"/>
          </a:xfrm>
        </p:spPr>
      </p:pic>
    </p:spTree>
    <p:extLst>
      <p:ext uri="{BB962C8B-B14F-4D97-AF65-F5344CB8AC3E}">
        <p14:creationId xmlns:p14="http://schemas.microsoft.com/office/powerpoint/2010/main" val="35510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A5CC-B461-468B-B908-BCD59353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Generate image caption/description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2B9F-2A34-4273-A635-C3476CB5F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9189"/>
            <a:ext cx="7242141" cy="1642866"/>
          </a:xfrm>
        </p:spPr>
        <p:txBody>
          <a:bodyPr/>
          <a:lstStyle/>
          <a:p>
            <a:r>
              <a:rPr lang="en-US" dirty="0"/>
              <a:t>Use CNN to detect the image features</a:t>
            </a:r>
          </a:p>
          <a:p>
            <a:r>
              <a:rPr lang="en-US" dirty="0"/>
              <a:t>Then instead of using the FCN</a:t>
            </a:r>
          </a:p>
          <a:p>
            <a:r>
              <a:rPr lang="en-US" dirty="0"/>
              <a:t>Use RCN to generate the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07A51-D11F-4141-A618-21CEADD6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213" y="681037"/>
            <a:ext cx="4286230" cy="3458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5730F-F322-4210-A21B-86457852F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77" y="2572157"/>
            <a:ext cx="5072023" cy="41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3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64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6914-B8C6-43AF-8DBD-1A80B9FE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 feature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3B07-3E93-4C79-8F19-FD8D8425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have domain knowledge</a:t>
            </a:r>
          </a:p>
          <a:p>
            <a:pPr lvl="1"/>
            <a:r>
              <a:rPr lang="en-US" dirty="0"/>
              <a:t>Have previous experiences with best practices</a:t>
            </a:r>
          </a:p>
          <a:p>
            <a:r>
              <a:rPr lang="en-US" dirty="0"/>
              <a:t>Define features</a:t>
            </a:r>
          </a:p>
          <a:p>
            <a:pPr lvl="1"/>
            <a:r>
              <a:rPr lang="en-US" dirty="0"/>
              <a:t>Define previously known features</a:t>
            </a:r>
          </a:p>
          <a:p>
            <a:pPr lvl="1"/>
            <a:r>
              <a:rPr lang="en-US" dirty="0"/>
              <a:t>Generate new features</a:t>
            </a:r>
          </a:p>
          <a:p>
            <a:r>
              <a:rPr lang="en-US" dirty="0"/>
              <a:t>Use the features to classify</a:t>
            </a:r>
          </a:p>
          <a:p>
            <a:pPr lvl="1"/>
            <a:r>
              <a:rPr lang="en-US" dirty="0"/>
              <a:t>The classifier will use the features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6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8D34-BFE0-46EF-8A25-8C3EC2A0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 feature detection: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B31E-F88D-4D0E-8D11-330DA6349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Occlusion</a:t>
            </a:r>
          </a:p>
          <a:p>
            <a:pPr lvl="1"/>
            <a:r>
              <a:rPr lang="en-US" dirty="0"/>
              <a:t>Blocking partially</a:t>
            </a:r>
          </a:p>
          <a:p>
            <a:r>
              <a:rPr lang="en-US" dirty="0"/>
              <a:t>Different illumination</a:t>
            </a:r>
          </a:p>
          <a:p>
            <a:pPr lvl="1"/>
            <a:r>
              <a:rPr lang="en-US" dirty="0"/>
              <a:t>Amount of light/brightness change</a:t>
            </a:r>
          </a:p>
          <a:p>
            <a:r>
              <a:rPr lang="en-US" dirty="0"/>
              <a:t>Scale variation/deformation</a:t>
            </a:r>
          </a:p>
          <a:p>
            <a:r>
              <a:rPr lang="en-US" dirty="0"/>
              <a:t>Viewpoint variation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3C2B8-23B4-4BFA-8C3F-B1B778D8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46" y="4265504"/>
            <a:ext cx="3713075" cy="2045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84FB1-6D37-4DAB-91AA-2EE627A8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49" y="960342"/>
            <a:ext cx="3329676" cy="2555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A29B5-3AA5-4E53-9346-8DF9F8F7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72" y="3912498"/>
            <a:ext cx="4367616" cy="24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3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73D16-EE85-4223-9057-B24C9DF1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use machine to learn features?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3D310-95C2-4907-9484-9245FAE7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99" y="1891123"/>
            <a:ext cx="10072914" cy="30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8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379F-3D52-4016-9788-C3484B43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C64DF-2716-443D-B00F-FB96AE3B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fully connected feed-forward neural network with many layers</a:t>
            </a:r>
          </a:p>
          <a:p>
            <a:pPr lvl="1"/>
            <a:r>
              <a:rPr lang="en-US" dirty="0"/>
              <a:t>Hopefully each layer will learn some important features</a:t>
            </a:r>
          </a:p>
          <a:p>
            <a:pPr lvl="1"/>
            <a:r>
              <a:rPr lang="en-US" dirty="0"/>
              <a:t>And, finally we will be able to represent the correct function</a:t>
            </a:r>
          </a:p>
          <a:p>
            <a:pPr lvl="1"/>
            <a:r>
              <a:rPr lang="en-US" dirty="0"/>
              <a:t>However, no spatial information</a:t>
            </a:r>
          </a:p>
          <a:p>
            <a:pPr lvl="1"/>
            <a:r>
              <a:rPr lang="en-US" dirty="0"/>
              <a:t>Many, Many features</a:t>
            </a:r>
          </a:p>
          <a:p>
            <a:r>
              <a:rPr lang="en-US" dirty="0"/>
              <a:t>Input</a:t>
            </a:r>
          </a:p>
          <a:p>
            <a:pPr lvl="1"/>
            <a:r>
              <a:rPr lang="en-US" dirty="0"/>
              <a:t>Flattened 1-D vector of image representing numbers</a:t>
            </a:r>
          </a:p>
          <a:p>
            <a:r>
              <a:rPr lang="en-US" dirty="0"/>
              <a:t>However, important spatial information gone!!!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DBABE-BA93-456D-91A5-BAEB9600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44" y="2697555"/>
            <a:ext cx="2278563" cy="208042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949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B873-4129-4CA1-B354-95E94261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we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56BB-BC4B-4232-BDD7-EEC1EED41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use the spatial features</a:t>
            </a:r>
          </a:p>
          <a:p>
            <a:pPr lvl="1"/>
            <a:r>
              <a:rPr lang="en-US" dirty="0"/>
              <a:t>How</a:t>
            </a:r>
          </a:p>
          <a:p>
            <a:pPr lvl="2"/>
            <a:r>
              <a:rPr lang="en-US" dirty="0"/>
              <a:t>We can use filters to detect visual features like lines/segments etc.</a:t>
            </a:r>
          </a:p>
          <a:p>
            <a:r>
              <a:rPr lang="en-US" dirty="0"/>
              <a:t>Do not use fully connected layers for the entire input</a:t>
            </a:r>
          </a:p>
          <a:p>
            <a:pPr lvl="1"/>
            <a:r>
              <a:rPr lang="en-US" dirty="0"/>
              <a:t>Image size could be more than 256X256 nowadays </a:t>
            </a:r>
          </a:p>
          <a:p>
            <a:pPr lvl="1"/>
            <a:r>
              <a:rPr lang="en-US" dirty="0"/>
              <a:t>If we use 1000 neurons for the first hidden layer </a:t>
            </a:r>
          </a:p>
          <a:p>
            <a:pPr lvl="2"/>
            <a:r>
              <a:rPr lang="en-US" dirty="0"/>
              <a:t>We need to learn around 200 million parameters for the first layer</a:t>
            </a:r>
          </a:p>
          <a:p>
            <a:pPr lvl="2"/>
            <a:r>
              <a:rPr lang="en-US" dirty="0"/>
              <a:t>Any bigger than that --- impossible to fit inside a single computer memory</a:t>
            </a:r>
          </a:p>
          <a:p>
            <a:r>
              <a:rPr lang="en-US" dirty="0"/>
              <a:t>Use an architecture which reduces the images into features</a:t>
            </a:r>
          </a:p>
          <a:p>
            <a:pPr lvl="1"/>
            <a:r>
              <a:rPr lang="en-US" dirty="0"/>
              <a:t>Learn the features first</a:t>
            </a:r>
          </a:p>
          <a:p>
            <a:pPr lvl="1"/>
            <a:r>
              <a:rPr lang="en-US" dirty="0"/>
              <a:t>Then use the features to classify/recognize</a:t>
            </a:r>
          </a:p>
        </p:txBody>
      </p:sp>
    </p:spTree>
    <p:extLst>
      <p:ext uri="{BB962C8B-B14F-4D97-AF65-F5344CB8AC3E}">
        <p14:creationId xmlns:p14="http://schemas.microsoft.com/office/powerpoint/2010/main" val="887307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847</Words>
  <Application>Microsoft Office PowerPoint</Application>
  <PresentationFormat>Widescreen</PresentationFormat>
  <Paragraphs>263</Paragraphs>
  <Slides>45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CSE 465 Lecture 5 &amp; 6</vt:lpstr>
      <vt:lpstr>Images/videos are just matrix with numbers</vt:lpstr>
      <vt:lpstr>What do we want to do?</vt:lpstr>
      <vt:lpstr>How to categorize images?</vt:lpstr>
      <vt:lpstr>Manual feature detection</vt:lpstr>
      <vt:lpstr>Manual feature detection: Problems</vt:lpstr>
      <vt:lpstr>How can we use machine to learn features?</vt:lpstr>
      <vt:lpstr>Implementation so far</vt:lpstr>
      <vt:lpstr>What can we do? </vt:lpstr>
      <vt:lpstr>First: Use spatial feature</vt:lpstr>
      <vt:lpstr>And that gives us – reduced input layer</vt:lpstr>
      <vt:lpstr>And a match made in heaven - convolution</vt:lpstr>
      <vt:lpstr>In practice: same filter sliding window algorithm</vt:lpstr>
      <vt:lpstr>What does it do?</vt:lpstr>
      <vt:lpstr>What does it do?</vt:lpstr>
      <vt:lpstr>What does it do?</vt:lpstr>
      <vt:lpstr>Can we use it to pick features?</vt:lpstr>
      <vt:lpstr>Feature extraction with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convolution layer</vt:lpstr>
      <vt:lpstr>PowerPoint Presentation</vt:lpstr>
      <vt:lpstr>PowerPoint Presentation</vt:lpstr>
      <vt:lpstr>PowerPoint Presentation</vt:lpstr>
      <vt:lpstr>The whole CNN</vt:lpstr>
      <vt:lpstr>Max Pooling</vt:lpstr>
      <vt:lpstr>Why Pooling</vt:lpstr>
      <vt:lpstr>A CNN compresses a fully connected network</vt:lpstr>
      <vt:lpstr>PowerPoint Presentation</vt:lpstr>
      <vt:lpstr>PowerPoint Presentation</vt:lpstr>
      <vt:lpstr>Max Pooling</vt:lpstr>
      <vt:lpstr>The whole CNN</vt:lpstr>
      <vt:lpstr>The whole CNN</vt:lpstr>
      <vt:lpstr>Flattening</vt:lpstr>
      <vt:lpstr>Convolusion representation using volumes</vt:lpstr>
      <vt:lpstr>In summary CNN is composed of two networks</vt:lpstr>
      <vt:lpstr>Training CNN</vt:lpstr>
      <vt:lpstr>CNN Application: Self driving cars/drones</vt:lpstr>
      <vt:lpstr>Self driving cars/Drones</vt:lpstr>
      <vt:lpstr>Generate image caption/description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327 Lecture 8</dc:title>
  <dc:creator>Mohammad Khan</dc:creator>
  <cp:lastModifiedBy>Mohammad Khan</cp:lastModifiedBy>
  <cp:revision>74</cp:revision>
  <dcterms:created xsi:type="dcterms:W3CDTF">2018-11-03T12:07:21Z</dcterms:created>
  <dcterms:modified xsi:type="dcterms:W3CDTF">2021-07-25T14:54:33Z</dcterms:modified>
</cp:coreProperties>
</file>